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2" r:id="rId4"/>
    <p:sldId id="257" r:id="rId5"/>
    <p:sldId id="263" r:id="rId6"/>
    <p:sldId id="267" r:id="rId7"/>
    <p:sldId id="280" r:id="rId8"/>
    <p:sldId id="281" r:id="rId9"/>
    <p:sldId id="282" r:id="rId10"/>
    <p:sldId id="283" r:id="rId11"/>
    <p:sldId id="27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947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5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860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82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89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05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72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52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49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01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4722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150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5153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454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951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71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98634-87B0-4A3B-BB70-8726BBA31D24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660B95-B1E0-4051-8C55-EA1F0439AC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25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EE65A-ECDD-B447-90DA-9001CEF6F3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Metaphysical</a:t>
            </a:r>
            <a:r>
              <a:rPr lang="tr-TR" dirty="0"/>
              <a:t> </a:t>
            </a:r>
            <a:r>
              <a:rPr lang="tr-TR" dirty="0" err="1"/>
              <a:t>Poetry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 err="1"/>
              <a:t>and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 err="1"/>
              <a:t>Cavalier</a:t>
            </a:r>
            <a:r>
              <a:rPr lang="tr-TR" dirty="0"/>
              <a:t> </a:t>
            </a:r>
            <a:r>
              <a:rPr lang="tr-TR" dirty="0" err="1"/>
              <a:t>Poetry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4A7C1-67CA-83DE-AB23-5C3897CBE6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381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E17BB-6853-7D0C-2FE5-44F430D17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78095"/>
            <a:ext cx="8596668" cy="5363268"/>
          </a:xfrm>
        </p:spPr>
        <p:txBody>
          <a:bodyPr/>
          <a:lstStyle/>
          <a:p>
            <a:pPr>
              <a:defRPr/>
            </a:pPr>
            <a:r>
              <a:rPr lang="en-GB" dirty="0"/>
              <a:t>For a period after the Renaissance, poetry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en-GB" dirty="0"/>
              <a:t>divided into 2 trends: </a:t>
            </a:r>
            <a:r>
              <a:rPr lang="en-GB" b="1" dirty="0"/>
              <a:t>the Cavalier</a:t>
            </a:r>
            <a:r>
              <a:rPr lang="en-GB" dirty="0"/>
              <a:t> poets and </a:t>
            </a:r>
            <a:r>
              <a:rPr lang="en-GB" b="1" dirty="0"/>
              <a:t>the Metaphysical</a:t>
            </a:r>
            <a:r>
              <a:rPr lang="en-GB" dirty="0"/>
              <a:t> poets.</a:t>
            </a:r>
            <a:endParaRPr lang="tr-TR" dirty="0"/>
          </a:p>
          <a:p>
            <a:pPr>
              <a:defRPr/>
            </a:pPr>
            <a:endParaRPr lang="tr-TR" dirty="0"/>
          </a:p>
          <a:p>
            <a:pPr>
              <a:defRPr/>
            </a:pPr>
            <a:r>
              <a:rPr lang="en-US" b="1" dirty="0"/>
              <a:t>The Cavalier Poets </a:t>
            </a:r>
            <a:r>
              <a:rPr lang="en-US" dirty="0"/>
              <a:t>defended the monarchy against the Puritans during the reign of Charles I</a:t>
            </a:r>
            <a:r>
              <a:rPr lang="tr-TR" dirty="0"/>
              <a:t> :</a:t>
            </a:r>
            <a:br>
              <a:rPr lang="tr-TR" dirty="0"/>
            </a:br>
            <a:r>
              <a:rPr lang="en-US" dirty="0"/>
              <a:t>Robert Herrick, Thomas Carew, Robert Lovelace, Sir John Suckling</a:t>
            </a:r>
            <a:endParaRPr lang="tr-TR" dirty="0"/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ideal gentleman - a lover, a soldier, a wit, a musician, a poet</a:t>
            </a: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light-hearted approach to life</a:t>
            </a: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poetry for births, marriages,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and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great parties</a:t>
            </a: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poems embodied the spirit of the upper classes before the Puritan Commonwealth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ru-R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829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1EC00-C247-D636-2609-A23A904D3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232EDC-6F4E-052A-28BE-D79A0E336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To Electra</a:t>
            </a:r>
          </a:p>
          <a:p>
            <a:pPr marL="0" indent="0">
              <a:buNone/>
            </a:pPr>
            <a:r>
              <a:rPr lang="en-US" dirty="0"/>
              <a:t>I dare not ask a kiss;</a:t>
            </a:r>
          </a:p>
          <a:p>
            <a:pPr marL="0" indent="0">
              <a:buNone/>
            </a:pPr>
            <a:r>
              <a:rPr lang="en-US" dirty="0"/>
              <a:t>I dare not beg a smile;</a:t>
            </a:r>
          </a:p>
          <a:p>
            <a:pPr marL="0" indent="0">
              <a:buNone/>
            </a:pPr>
            <a:r>
              <a:rPr lang="en-US" dirty="0"/>
              <a:t>Lest having that or this,</a:t>
            </a:r>
          </a:p>
          <a:p>
            <a:pPr marL="0" indent="0">
              <a:buNone/>
            </a:pPr>
            <a:r>
              <a:rPr lang="en-US" dirty="0"/>
              <a:t>I might grow proud the while.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No, no, the utmost share</a:t>
            </a:r>
          </a:p>
          <a:p>
            <a:pPr marL="0" indent="0">
              <a:buNone/>
            </a:pPr>
            <a:r>
              <a:rPr lang="en-US" dirty="0"/>
              <a:t>Of my desire shall be</a:t>
            </a:r>
          </a:p>
          <a:p>
            <a:pPr marL="0" indent="0">
              <a:buNone/>
            </a:pPr>
            <a:r>
              <a:rPr lang="en-US" dirty="0"/>
              <a:t>Only to kiss the air</a:t>
            </a:r>
          </a:p>
          <a:p>
            <a:pPr marL="0" indent="0">
              <a:buNone/>
            </a:pPr>
            <a:r>
              <a:rPr lang="en-US" dirty="0"/>
              <a:t>That lately kissed thee.</a:t>
            </a:r>
          </a:p>
          <a:p>
            <a:pPr marL="0" indent="0">
              <a:buNone/>
            </a:pPr>
            <a:r>
              <a:rPr lang="en-US" dirty="0"/>
              <a:t>		Robert Herrick</a:t>
            </a:r>
          </a:p>
          <a:p>
            <a:endParaRPr lang="en-US" dirty="0"/>
          </a:p>
        </p:txBody>
      </p:sp>
      <p:pic>
        <p:nvPicPr>
          <p:cNvPr id="4" name="Picture 4" descr="A painting of a person and person&#10;&#10;Description automatically generated with low confidence">
            <a:extLst>
              <a:ext uri="{FF2B5EF4-FFF2-40B4-BE49-F238E27FC236}">
                <a16:creationId xmlns:a16="http://schemas.microsoft.com/office/drawing/2014/main" id="{E6BF35A0-3513-EC1D-AE03-031A68833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18008" r="2" b="2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248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FF40-BB35-F6F4-BB76-5EB7940C2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Metaphysical</a:t>
            </a:r>
            <a:r>
              <a:rPr lang="tr-TR" dirty="0"/>
              <a:t> </a:t>
            </a:r>
            <a:r>
              <a:rPr lang="tr-TR" dirty="0" err="1"/>
              <a:t>poetry</a:t>
            </a:r>
            <a:r>
              <a:rPr lang="tr-TR" dirty="0"/>
              <a:t>, led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Donne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72CB0-0F08-30F2-EA34-26038418B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1672"/>
            <a:ext cx="8596668" cy="5116529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/>
              <a:t>Metaphysical = after or beyond the physical</a:t>
            </a:r>
          </a:p>
          <a:p>
            <a:r>
              <a:rPr lang="en-US" sz="2600" dirty="0"/>
              <a:t>Deals with questions that can not be explained by science</a:t>
            </a:r>
          </a:p>
          <a:p>
            <a:r>
              <a:rPr lang="en-US" sz="2600" dirty="0"/>
              <a:t>Highly intellectualized</a:t>
            </a:r>
          </a:p>
          <a:p>
            <a:r>
              <a:rPr lang="en-US" sz="2600" dirty="0"/>
              <a:t>Strange imagery or conceits</a:t>
            </a:r>
          </a:p>
          <a:p>
            <a:r>
              <a:rPr lang="en-US" sz="2600" dirty="0"/>
              <a:t>Frequent paradox</a:t>
            </a:r>
          </a:p>
          <a:p>
            <a:r>
              <a:rPr lang="en-US" sz="2600" dirty="0"/>
              <a:t>Extremely complicated thoughts</a:t>
            </a:r>
            <a:endParaRPr lang="tr-TR" sz="2600" dirty="0"/>
          </a:p>
          <a:p>
            <a:r>
              <a:rPr lang="en-US" sz="2600" dirty="0"/>
              <a:t>George Herbert</a:t>
            </a:r>
            <a:br>
              <a:rPr lang="en-US" sz="2600" dirty="0"/>
            </a:br>
            <a:r>
              <a:rPr lang="en-US" sz="2600" dirty="0"/>
              <a:t>Richard Crashaw </a:t>
            </a:r>
            <a:br>
              <a:rPr lang="en-US" sz="2600" dirty="0"/>
            </a:br>
            <a:r>
              <a:rPr lang="en-US" sz="2600" dirty="0"/>
              <a:t>Henry Vaughan</a:t>
            </a:r>
          </a:p>
          <a:p>
            <a:r>
              <a:rPr lang="en-US" sz="2600" dirty="0"/>
              <a:t>followed in the tradition of </a:t>
            </a:r>
            <a:r>
              <a:rPr lang="en-US" sz="2600" b="1" dirty="0"/>
              <a:t>John Donne </a:t>
            </a:r>
            <a:r>
              <a:rPr lang="en-US" sz="2600" dirty="0"/>
              <a:t>(1572-1631);</a:t>
            </a:r>
          </a:p>
          <a:p>
            <a:r>
              <a:rPr lang="en-US" sz="2600" dirty="0"/>
              <a:t>misleading term “metaphysical “ used by literary critic Samuel Johnson, the 18th century;</a:t>
            </a:r>
          </a:p>
          <a:p>
            <a:r>
              <a:rPr lang="en-US" sz="2600" dirty="0"/>
              <a:t>the poetry did not deal with philosophical speculation but with the themes of religion and love;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459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5101C633-D089-F815-8D00-D44B4A51B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551" y="1722153"/>
            <a:ext cx="8208962" cy="4976598"/>
          </a:xfrm>
        </p:spPr>
        <p:txBody>
          <a:bodyPr rtlCol="0">
            <a:normAutofit/>
          </a:bodyPr>
          <a:lstStyle/>
          <a:p>
            <a:pPr marL="365760" indent="-36576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use of </a:t>
            </a:r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conceits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comparisons between objects which at first glance seem to have nothing in common;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argumentative quality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the love poems, in which the poet tries to persuade his lover to share his point of view;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dramatic quality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the language, which often seems to be one side of a dialogue between the poet and his lover, or God, or himself;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wide range of subjects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from which the poet draws his </a:t>
            </a:r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imagery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(sciences, travel, medicine, alchemy, philosophy) – vs.  Elizabethan poetry (which used the stock imagery of the period - birds, flowers, sun, moon, stars);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use of </a:t>
            </a:r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wit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(in the 17</a:t>
            </a:r>
            <a:r>
              <a:rPr lang="en-GB" sz="20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century - the ability to relate dissimilar ideas, implied intellectual genius - use of paradoxes, conceits, puns)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531" name="Заголовок 2">
            <a:extLst>
              <a:ext uri="{FF2B5EF4-FFF2-40B4-BE49-F238E27FC236}">
                <a16:creationId xmlns:a16="http://schemas.microsoft.com/office/drawing/2014/main" id="{5D380072-78AB-DF0C-D272-FAD93285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545" y="559639"/>
            <a:ext cx="8207375" cy="1054100"/>
          </a:xfrm>
        </p:spPr>
        <p:txBody>
          <a:bodyPr/>
          <a:lstStyle/>
          <a:p>
            <a:pPr eaLnBrk="1" hangingPunct="1"/>
            <a:r>
              <a:rPr lang="en-GB" altLang="ru-RU" b="1"/>
              <a:t>The features of Metaphysical poetry</a:t>
            </a:r>
            <a:endParaRPr lang="ru-RU" altLang="ru-RU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2">
            <a:extLst>
              <a:ext uri="{FF2B5EF4-FFF2-40B4-BE49-F238E27FC236}">
                <a16:creationId xmlns:a16="http://schemas.microsoft.com/office/drawing/2014/main" id="{B1588057-AFF9-9EF4-197F-321B396B4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z="3200" b="1" dirty="0"/>
              <a:t>Imagery / References to Donne's learning</a:t>
            </a:r>
            <a:endParaRPr lang="ru-RU" altLang="ru-RU" sz="3200" b="1" dirty="0"/>
          </a:p>
        </p:txBody>
      </p:sp>
      <p:sp>
        <p:nvSpPr>
          <p:cNvPr id="4" name="Объект 1">
            <a:extLst>
              <a:ext uri="{FF2B5EF4-FFF2-40B4-BE49-F238E27FC236}">
                <a16:creationId xmlns:a16="http://schemas.microsoft.com/office/drawing/2014/main" id="{2040DB3B-74B5-7CD5-B2E5-F5C67681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33" y="1480474"/>
            <a:ext cx="7104286" cy="5377525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circle 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Marriage ring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Path of the planets (Trepidation of the spheres)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Alchemical symbol for gold was a circle with a point in the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centre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Path described by a compass.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Very broad range of knowledge displayed: 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planetary trepidation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earthquakes, the love of "sublunary lovers"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properties of gold –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malleable,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the most precious of all the metals, the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least reactive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all metals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the most noble metal, the most difficult to destroy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compass imagery and use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2773" name="Picture 5">
            <a:extLst>
              <a:ext uri="{FF2B5EF4-FFF2-40B4-BE49-F238E27FC236}">
                <a16:creationId xmlns:a16="http://schemas.microsoft.com/office/drawing/2014/main" id="{A09FD66F-5FA7-7A0A-1655-BF068456E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5219" y="2857792"/>
            <a:ext cx="3058382" cy="2035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4" name="Picture 6">
            <a:extLst>
              <a:ext uri="{FF2B5EF4-FFF2-40B4-BE49-F238E27FC236}">
                <a16:creationId xmlns:a16="http://schemas.microsoft.com/office/drawing/2014/main" id="{35E12DA2-4977-1BF3-ECED-A99A79C8C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5219" y="607953"/>
            <a:ext cx="2477842" cy="2477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5" name="Picture 7">
            <a:extLst>
              <a:ext uri="{FF2B5EF4-FFF2-40B4-BE49-F238E27FC236}">
                <a16:creationId xmlns:a16="http://schemas.microsoft.com/office/drawing/2014/main" id="{101E492D-07BF-6743-1639-DA10E54B5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77284" y="5151287"/>
            <a:ext cx="2461259" cy="1605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F760AAA2-5AF4-C8F8-964E-92AEF8984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6081"/>
            <a:ext cx="5473700" cy="4492625"/>
          </a:xfrm>
        </p:spPr>
        <p:txBody>
          <a:bodyPr rtlCol="0">
            <a:normAutofit fontScale="70000" lnSpcReduction="20000"/>
          </a:bodyPr>
          <a:lstStyle/>
          <a:p>
            <a:pPr marL="365760" indent="-365760">
              <a:defRPr/>
            </a:pPr>
            <a:r>
              <a:rPr lang="en-GB" sz="3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born in London to a prominent Roman Catholic family;</a:t>
            </a:r>
          </a:p>
          <a:p>
            <a:pPr marL="365760" indent="-365760">
              <a:defRPr/>
            </a:pPr>
            <a:r>
              <a:rPr lang="en-GB" sz="3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converted to Anglicanism during the 1590s;</a:t>
            </a:r>
          </a:p>
          <a:p>
            <a:pPr marL="365760" indent="-365760">
              <a:defRPr/>
            </a:pPr>
            <a:r>
              <a:rPr lang="en-GB" sz="3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at the age of 11 entered the University of Oxford, then Cambridge – took no degree;</a:t>
            </a:r>
          </a:p>
          <a:p>
            <a:pPr marL="365760" indent="-365760">
              <a:defRPr/>
            </a:pPr>
            <a:r>
              <a:rPr lang="en-GB" sz="3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1592  - began the study of law at Lincoln's Inn, London;  legal or diplomatic career; </a:t>
            </a:r>
          </a:p>
          <a:p>
            <a:pPr marL="365760" indent="-365760">
              <a:defRPr/>
            </a:pPr>
            <a:r>
              <a:rPr lang="en-GB" sz="3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1598 - appointed private secretary to Sir Thomas </a:t>
            </a:r>
            <a:r>
              <a:rPr lang="en-GB" sz="3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Egerton</a:t>
            </a:r>
            <a:r>
              <a:rPr lang="en-GB" sz="3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Keeper of the Great Seal;</a:t>
            </a:r>
          </a:p>
          <a:p>
            <a:pPr marL="365760" indent="-365760"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555" name="Заголовок 2">
            <a:extLst>
              <a:ext uri="{FF2B5EF4-FFF2-40B4-BE49-F238E27FC236}">
                <a16:creationId xmlns:a16="http://schemas.microsoft.com/office/drawing/2014/main" id="{79BECB8B-92E6-869A-D5C5-CC6BB15A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ru-RU" sz="4400" b="1"/>
              <a:t>John Donne (1572-1631)</a:t>
            </a:r>
            <a:endParaRPr lang="ru-RU" altLang="ru-RU" sz="4400" b="1"/>
          </a:p>
        </p:txBody>
      </p:sp>
      <p:pic>
        <p:nvPicPr>
          <p:cNvPr id="23556" name="Picture 3">
            <a:extLst>
              <a:ext uri="{FF2B5EF4-FFF2-40B4-BE49-F238E27FC236}">
                <a16:creationId xmlns:a16="http://schemas.microsoft.com/office/drawing/2014/main" id="{9505EE55-3765-9E03-277C-EFB75CE84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220" y="1478667"/>
            <a:ext cx="4050240" cy="500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527A3BE7-75E9-1805-22B2-FE3B77B1E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01" y="1592495"/>
            <a:ext cx="6868525" cy="5033732"/>
          </a:xfrm>
        </p:spPr>
        <p:txBody>
          <a:bodyPr rtlCol="0">
            <a:normAutofit fontScale="55000" lnSpcReduction="20000"/>
          </a:bodyPr>
          <a:lstStyle/>
          <a:p>
            <a:pPr marL="365760" indent="-365760">
              <a:defRPr/>
            </a:pPr>
            <a:r>
              <a:rPr lang="en-GB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1601 - secretly married </a:t>
            </a:r>
            <a:r>
              <a:rPr lang="en-GB" sz="4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Egerton's</a:t>
            </a:r>
            <a:r>
              <a:rPr lang="en-GB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niece, Anne More;</a:t>
            </a:r>
          </a:p>
          <a:p>
            <a:pPr marL="365760" indent="-365760">
              <a:defRPr/>
            </a:pPr>
            <a:r>
              <a:rPr lang="en-GB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dismissed from his position, brief imprisonment;</a:t>
            </a:r>
          </a:p>
          <a:p>
            <a:pPr marL="365760" indent="-365760">
              <a:defRPr/>
            </a:pPr>
            <a:r>
              <a:rPr lang="en-GB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made a meagre living as a lawyer;</a:t>
            </a:r>
          </a:p>
          <a:p>
            <a:pPr marL="365760" indent="-365760">
              <a:defRPr/>
            </a:pPr>
            <a:r>
              <a:rPr lang="en-GB" sz="4400" i="1" dirty="0"/>
              <a:t>Divine Poems </a:t>
            </a:r>
            <a:r>
              <a:rPr lang="en-GB" sz="4400" dirty="0"/>
              <a:t>(1607);</a:t>
            </a:r>
            <a:endParaRPr lang="ru-RU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r>
              <a:rPr lang="en-GB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1615  - became a priest of the Anglican Church, appointed royal chaplain;</a:t>
            </a:r>
          </a:p>
          <a:p>
            <a:pPr marL="365760" indent="-365760">
              <a:defRPr/>
            </a:pPr>
            <a:r>
              <a:rPr lang="en-GB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1621 - named dean of St. Paul's Cathedral;</a:t>
            </a:r>
          </a:p>
          <a:p>
            <a:pPr marL="365760" indent="-365760">
              <a:defRPr/>
            </a:pPr>
            <a:r>
              <a:rPr lang="en-GB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attained eminence as a preacher, delivered the most brilliant and eloquent sermons of his time.</a:t>
            </a:r>
            <a:endParaRPr lang="ru-RU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79" name="Заголовок 2">
            <a:extLst>
              <a:ext uri="{FF2B5EF4-FFF2-40B4-BE49-F238E27FC236}">
                <a16:creationId xmlns:a16="http://schemas.microsoft.com/office/drawing/2014/main" id="{686368F2-BD4F-2E81-9B47-DD3DF0BE8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ru-RU" sz="4400" b="1"/>
              <a:t>John Donne (1572-1631)</a:t>
            </a:r>
            <a:endParaRPr lang="ru-RU" altLang="ru-RU" sz="4400" b="1"/>
          </a:p>
        </p:txBody>
      </p:sp>
      <p:pic>
        <p:nvPicPr>
          <p:cNvPr id="24580" name="Picture 3">
            <a:extLst>
              <a:ext uri="{FF2B5EF4-FFF2-40B4-BE49-F238E27FC236}">
                <a16:creationId xmlns:a16="http://schemas.microsoft.com/office/drawing/2014/main" id="{EEDCCB62-7847-1DA6-CECA-E7BC018E5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6" y="1217353"/>
            <a:ext cx="3621390" cy="447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69C13CC3-E655-A5BB-3A55-3600F5FFD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506" y="1715294"/>
            <a:ext cx="5473700" cy="4492625"/>
          </a:xfrm>
        </p:spPr>
        <p:txBody>
          <a:bodyPr rtlCol="0">
            <a:normAutofit/>
          </a:bodyPr>
          <a:lstStyle/>
          <a:p>
            <a:pPr marL="365760" indent="-365760">
              <a:buNone/>
              <a:defRPr/>
            </a:pPr>
            <a:r>
              <a:rPr lang="en-GB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wide range of secular and religious</a:t>
            </a:r>
          </a:p>
          <a:p>
            <a:pPr marL="365760" indent="-365760">
              <a:buNone/>
              <a:defRPr/>
            </a:pPr>
            <a:r>
              <a:rPr lang="en-GB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subjects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</a:p>
          <a:p>
            <a:pPr marL="365760" indent="-365760">
              <a:defRPr/>
            </a:pP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cynical verse about inconstancy, </a:t>
            </a:r>
          </a:p>
          <a:p>
            <a:pPr marL="365760" indent="-365760">
              <a:defRPr/>
            </a:pP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poems about true love, </a:t>
            </a:r>
          </a:p>
          <a:p>
            <a:pPr marL="365760" indent="-365760">
              <a:defRPr/>
            </a:pPr>
            <a:r>
              <a:rPr lang="en-GB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Neoplatonic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lyrics on the mystical union of lovers' souls and bodies, </a:t>
            </a:r>
          </a:p>
          <a:p>
            <a:pPr marL="365760" indent="-365760">
              <a:defRPr/>
            </a:pP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brilliant satires and hymns depicting his own spiritual struggles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603" name="Заголовок 2">
            <a:extLst>
              <a:ext uri="{FF2B5EF4-FFF2-40B4-BE49-F238E27FC236}">
                <a16:creationId xmlns:a16="http://schemas.microsoft.com/office/drawing/2014/main" id="{239502B4-E0C7-9DE1-98E8-214571A41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ru-RU" sz="4400" b="1"/>
              <a:t>John Donne (1572-1631)</a:t>
            </a:r>
            <a:endParaRPr lang="ru-RU" altLang="ru-RU" sz="4400" b="1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EFBAC31A-4441-6C89-CA02-F5846FA14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229" y="1296989"/>
            <a:ext cx="4123265" cy="50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18DFA01-C5E7-1629-1FAF-6BA5236BC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88" y="1664413"/>
            <a:ext cx="6488237" cy="4961813"/>
          </a:xfrm>
        </p:spPr>
        <p:txBody>
          <a:bodyPr rtlCol="0">
            <a:normAutofit/>
          </a:bodyPr>
          <a:lstStyle/>
          <a:p>
            <a:pPr marL="365760" indent="-365760">
              <a:buNone/>
              <a:defRPr/>
            </a:pP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Characteristics of Donne’s poetry </a:t>
            </a:r>
          </a:p>
          <a:p>
            <a:pPr marL="365760" indent="-365760">
              <a:buNone/>
              <a:defRPr/>
            </a:pP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GB" b="1" dirty="0"/>
              <a:t>typified the work of the metaphysical </a:t>
            </a:r>
          </a:p>
          <a:p>
            <a:pPr marL="365760" indent="-365760">
              <a:buNone/>
              <a:defRPr/>
            </a:pPr>
            <a:r>
              <a:rPr lang="en-GB" b="1" dirty="0"/>
              <a:t>poets</a:t>
            </a: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):</a:t>
            </a:r>
          </a:p>
          <a:p>
            <a:pPr marL="365760" indent="-365760"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dazzling wordplay, often explicitly sexual; </a:t>
            </a:r>
          </a:p>
          <a:p>
            <a:pPr marL="365760" indent="-365760">
              <a:defRPr/>
            </a:pP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paradox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; </a:t>
            </a:r>
          </a:p>
          <a:p>
            <a:pPr marL="365760" indent="-365760"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subtle argumentation; </a:t>
            </a:r>
          </a:p>
          <a:p>
            <a:pPr marL="365760" indent="-365760">
              <a:defRPr/>
            </a:pP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surprising contrasts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; </a:t>
            </a:r>
          </a:p>
          <a:p>
            <a:pPr marL="365760" indent="-365760"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intricate </a:t>
            </a: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psychological analysis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</a:p>
          <a:p>
            <a:pPr marL="365760" indent="-365760"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striking </a:t>
            </a: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imagery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selected from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nontraditional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areas (law, physiology, scholastic philosophy, mathematics)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627" name="Заголовок 2">
            <a:extLst>
              <a:ext uri="{FF2B5EF4-FFF2-40B4-BE49-F238E27FC236}">
                <a16:creationId xmlns:a16="http://schemas.microsoft.com/office/drawing/2014/main" id="{0DC1D084-C44E-A0C3-A826-E4CA7D7A2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ru-RU" sz="4400" b="1"/>
              <a:t>John Donne (1572-1631)</a:t>
            </a:r>
            <a:endParaRPr lang="ru-RU" altLang="ru-RU" sz="4400" b="1"/>
          </a:p>
        </p:txBody>
      </p:sp>
      <p:pic>
        <p:nvPicPr>
          <p:cNvPr id="26628" name="Picture 2">
            <a:extLst>
              <a:ext uri="{FF2B5EF4-FFF2-40B4-BE49-F238E27FC236}">
                <a16:creationId xmlns:a16="http://schemas.microsoft.com/office/drawing/2014/main" id="{327B0793-F727-ADCA-0701-EE3B8FC1E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1583077"/>
            <a:ext cx="3437561" cy="42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9858841-312F-9009-49ED-B6F7CE0CD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1"/>
            <a:ext cx="6571191" cy="4695826"/>
          </a:xfrm>
        </p:spPr>
        <p:txBody>
          <a:bodyPr rtlCol="0">
            <a:normAutofit/>
          </a:bodyPr>
          <a:lstStyle/>
          <a:p>
            <a:pPr marL="365760" indent="-365760">
              <a:buNone/>
              <a:defRPr/>
            </a:pP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Prose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GB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Sermons 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(160)</a:t>
            </a:r>
          </a:p>
          <a:p>
            <a:pPr marL="365760" indent="-365760"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imaginative explications of biblical passages;</a:t>
            </a:r>
          </a:p>
          <a:p>
            <a:pPr marL="365760" indent="-365760">
              <a:defRPr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intense explorations of the themes of divine love and of the decay and resurrection of the body;</a:t>
            </a:r>
          </a:p>
          <a:p>
            <a:pPr marL="365760" indent="-365760">
              <a:defRPr/>
            </a:pPr>
            <a:r>
              <a:rPr lang="en-GB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Devotions Upon Emergent Occasions 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(1624)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651" name="Заголовок 2">
            <a:extLst>
              <a:ext uri="{FF2B5EF4-FFF2-40B4-BE49-F238E27FC236}">
                <a16:creationId xmlns:a16="http://schemas.microsoft.com/office/drawing/2014/main" id="{7A03BA1B-1114-E3E4-AE1D-2990317F5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ru-RU" sz="4400" b="1"/>
              <a:t>John Donne (1572-1631)</a:t>
            </a:r>
            <a:endParaRPr lang="ru-RU" altLang="ru-RU" sz="4400" b="1"/>
          </a:p>
        </p:txBody>
      </p:sp>
      <p:pic>
        <p:nvPicPr>
          <p:cNvPr id="27652" name="Picture 2">
            <a:extLst>
              <a:ext uri="{FF2B5EF4-FFF2-40B4-BE49-F238E27FC236}">
                <a16:creationId xmlns:a16="http://schemas.microsoft.com/office/drawing/2014/main" id="{3A204FDC-6E39-986B-214C-57A0DA035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2133601"/>
            <a:ext cx="2987675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E561C8C-6E3E-3D21-8D00-2BEB9A19D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064500" cy="4392613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Poetry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>
              <a:defRPr/>
            </a:pPr>
            <a:r>
              <a:rPr lang="en-GB" dirty="0"/>
              <a:t>Satires (1593)</a:t>
            </a:r>
            <a:endParaRPr lang="ru-RU" dirty="0"/>
          </a:p>
          <a:p>
            <a:pPr eaLnBrk="1" hangingPunct="1">
              <a:defRPr/>
            </a:pPr>
            <a:r>
              <a:rPr lang="en-GB" dirty="0"/>
              <a:t>Songs and Sonnets (1601)</a:t>
            </a:r>
            <a:endParaRPr lang="ru-RU" dirty="0"/>
          </a:p>
          <a:p>
            <a:pPr eaLnBrk="1" hangingPunct="1">
              <a:defRPr/>
            </a:pPr>
            <a:r>
              <a:rPr lang="en-GB" dirty="0"/>
              <a:t>Divine Poems (1607)</a:t>
            </a:r>
            <a:endParaRPr lang="ru-RU" dirty="0"/>
          </a:p>
          <a:p>
            <a:pPr eaLnBrk="1" hangingPunct="1">
              <a:defRPr/>
            </a:pPr>
            <a:r>
              <a:rPr lang="en-GB" b="1" dirty="0"/>
              <a:t>An Anatomy of the World (1611)</a:t>
            </a:r>
            <a:endParaRPr lang="ru-RU" b="1" dirty="0"/>
          </a:p>
          <a:p>
            <a:pPr eaLnBrk="1" hangingPunct="1">
              <a:defRPr/>
            </a:pPr>
            <a:r>
              <a:rPr lang="en-GB" dirty="0"/>
              <a:t>The Second Anniversary. Of The Progress of the Soul (1611)</a:t>
            </a:r>
            <a:endParaRPr lang="ru-RU" dirty="0"/>
          </a:p>
          <a:p>
            <a:pPr eaLnBrk="1" hangingPunct="1">
              <a:defRPr/>
            </a:pPr>
            <a:r>
              <a:rPr lang="en-GB" dirty="0"/>
              <a:t>An Anatomy of the World (1612)</a:t>
            </a:r>
            <a:endParaRPr lang="ru-RU" dirty="0"/>
          </a:p>
          <a:p>
            <a:pPr eaLnBrk="1" hangingPunct="1">
              <a:defRPr/>
            </a:pPr>
            <a:r>
              <a:rPr lang="en-GB" b="1" dirty="0"/>
              <a:t>Devotions Upon Emergent Occasions (1624)</a:t>
            </a:r>
            <a:endParaRPr lang="ru-RU" b="1" dirty="0"/>
          </a:p>
          <a:p>
            <a:pPr eaLnBrk="1" hangingPunct="1">
              <a:defRPr/>
            </a:pPr>
            <a:r>
              <a:rPr lang="en-GB" dirty="0"/>
              <a:t>Wisdom crying out to Sinners (1639)</a:t>
            </a:r>
            <a:endParaRPr lang="ru-RU" dirty="0"/>
          </a:p>
          <a:p>
            <a:pPr marL="0" indent="0">
              <a:buNone/>
              <a:defRPr/>
            </a:pP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Essays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>
              <a:defRPr/>
            </a:pPr>
            <a:r>
              <a:rPr lang="en-GB" dirty="0"/>
              <a:t>Three Sermons Upon Special Occasions (1623)</a:t>
            </a:r>
            <a:endParaRPr lang="ru-RU" dirty="0"/>
          </a:p>
          <a:p>
            <a:pPr eaLnBrk="1" hangingPunct="1">
              <a:defRPr/>
            </a:pPr>
            <a:r>
              <a:rPr lang="en-GB" dirty="0"/>
              <a:t>The First Sermon Preached To King Charles (1625)</a:t>
            </a:r>
            <a:endParaRPr lang="ru-RU" dirty="0"/>
          </a:p>
          <a:p>
            <a:pPr eaLnBrk="1" hangingPunct="1">
              <a:defRPr/>
            </a:pPr>
            <a:r>
              <a:rPr lang="en-GB" dirty="0"/>
              <a:t>Essays in Divinity (1651)</a:t>
            </a:r>
            <a:endParaRPr lang="ru-RU" dirty="0"/>
          </a:p>
        </p:txBody>
      </p:sp>
      <p:sp>
        <p:nvSpPr>
          <p:cNvPr id="28675" name="Заголовок 2">
            <a:extLst>
              <a:ext uri="{FF2B5EF4-FFF2-40B4-BE49-F238E27FC236}">
                <a16:creationId xmlns:a16="http://schemas.microsoft.com/office/drawing/2014/main" id="{5BD35E11-5523-CC7B-2A56-88B517B6F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ru-RU" sz="4400" b="1"/>
              <a:t>Some works by John Donne</a:t>
            </a:r>
            <a:endParaRPr lang="ru-RU" altLang="ru-RU" sz="44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</TotalTime>
  <Words>872</Words>
  <Application>Microsoft Office PowerPoint</Application>
  <PresentationFormat>Widescreen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Metaphysical Poetry  and  Cavalier Poetry</vt:lpstr>
      <vt:lpstr>PowerPoint Presentation</vt:lpstr>
      <vt:lpstr>PowerPoint Presentation</vt:lpstr>
      <vt:lpstr>Metaphysical poetry, led by Donne</vt:lpstr>
      <vt:lpstr>The features of Metaphysical poetry</vt:lpstr>
      <vt:lpstr>Imagery / References to Donne's learning</vt:lpstr>
      <vt:lpstr>John Donne (1572-1631)</vt:lpstr>
      <vt:lpstr>John Donne (1572-1631)</vt:lpstr>
      <vt:lpstr>John Donne (1572-1631)</vt:lpstr>
      <vt:lpstr>John Donne (1572-1631)</vt:lpstr>
      <vt:lpstr>John Donne (1572-1631)</vt:lpstr>
      <vt:lpstr>Some works by John Donne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Metaphysical Poetry</dc:title>
  <dc:creator>Mustafa</dc:creator>
  <cp:lastModifiedBy>Mustafa</cp:lastModifiedBy>
  <cp:revision>18</cp:revision>
  <dcterms:created xsi:type="dcterms:W3CDTF">2022-10-23T21:40:43Z</dcterms:created>
  <dcterms:modified xsi:type="dcterms:W3CDTF">2022-10-23T22:14:20Z</dcterms:modified>
</cp:coreProperties>
</file>